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70" r:id="rId4"/>
    <p:sldId id="271" r:id="rId5"/>
    <p:sldId id="274" r:id="rId6"/>
    <p:sldId id="275" r:id="rId7"/>
    <p:sldId id="273" r:id="rId8"/>
    <p:sldId id="280" r:id="rId9"/>
    <p:sldId id="286" r:id="rId10"/>
    <p:sldId id="272" r:id="rId11"/>
    <p:sldId id="288" r:id="rId12"/>
    <p:sldId id="282" r:id="rId13"/>
    <p:sldId id="293" r:id="rId14"/>
    <p:sldId id="287" r:id="rId15"/>
    <p:sldId id="289" r:id="rId16"/>
    <p:sldId id="290" r:id="rId17"/>
    <p:sldId id="281" r:id="rId18"/>
    <p:sldId id="284" r:id="rId19"/>
    <p:sldId id="285" r:id="rId20"/>
    <p:sldId id="260" r:id="rId21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E"/>
    <a:srgbClr val="003972"/>
    <a:srgbClr val="003060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2998" autoAdjust="0"/>
  </p:normalViewPr>
  <p:slideViewPr>
    <p:cSldViewPr>
      <p:cViewPr varScale="1">
        <p:scale>
          <a:sx n="104" d="100"/>
          <a:sy n="104" d="100"/>
        </p:scale>
        <p:origin x="12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224" y="0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7848" cy="496731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224" y="9428309"/>
            <a:ext cx="2947848" cy="496731"/>
          </a:xfrm>
          <a:prstGeom prst="rect">
            <a:avLst/>
          </a:prstGeom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32EC3E09-9DE7-41E0-8716-CD91B91C2BF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7259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224" y="0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289" y="4777246"/>
            <a:ext cx="5439101" cy="3908363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908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224" y="9429908"/>
            <a:ext cx="2947848" cy="496732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r">
              <a:defRPr sz="1200"/>
            </a:lvl1pPr>
          </a:lstStyle>
          <a:p>
            <a:pPr>
              <a:defRPr/>
            </a:pPr>
            <a:fld id="{9A3A7648-5608-4CC7-AE65-5D13B7086D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6062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1pPr>
            <a:lvl2pPr marL="743463" indent="-286193"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2pPr>
            <a:lvl3pPr marL="1144771" indent="-228635"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3pPr>
            <a:lvl4pPr marL="1602040" indent="-228635"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4pPr>
            <a:lvl5pPr marL="2060909" indent="-228635"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5pPr>
            <a:lvl6pPr marL="2521375" indent="-22863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6pPr>
            <a:lvl7pPr marL="2981842" indent="-22863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7pPr>
            <a:lvl8pPr marL="3442309" indent="-22863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8pPr>
            <a:lvl9pPr marL="3902775" indent="-22863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F7E"/>
                </a:solidFill>
                <a:latin typeface="Arial" panose="020B0604020202020204" pitchFamily="34" charset="0"/>
              </a:defRPr>
            </a:lvl9pPr>
          </a:lstStyle>
          <a:p>
            <a:fld id="{9DD88808-6FC4-4C8F-B8C3-56886B626D98}" type="slidenum">
              <a:rPr lang="cs-CZ" altLang="cs-CZ" sz="1200"/>
              <a:pPr/>
              <a:t>1</a:t>
            </a:fld>
            <a:endParaRPr lang="cs-CZ" altLang="cs-CZ" sz="120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9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E7F9-DE86-4972-B1C2-59F165FF579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55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8667" y="1310545"/>
            <a:ext cx="7793052" cy="11103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6B69-33C7-4D05-92AB-0AF4BFCA645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576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DAA6-02EE-49D0-B23C-1506D7BBEF9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348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4E0-2828-4CA6-B218-162D2268F2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07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8667" y="1310545"/>
            <a:ext cx="7793052" cy="111038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F2CE-173F-4A64-8D00-FE085B0B445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729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3A2E-8FB4-4648-B069-ABF764983F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8879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8667" y="1310545"/>
            <a:ext cx="7793052" cy="111038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555A-49D5-41D2-93B1-E252C0AA4B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32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EFCC-4034-4388-ACF4-59063D15B4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4203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8667" y="1310545"/>
            <a:ext cx="7793052" cy="1110387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7686-0DA8-47B9-B0B2-8704E11CCCC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302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3"/>
          </p:nvPr>
        </p:nvSpPr>
        <p:spPr>
          <a:xfrm>
            <a:off x="3924300" y="476250"/>
            <a:ext cx="914400" cy="91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6F73-5D67-4211-BC41-248BB1070E3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891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775B-25B7-4A4A-919E-78D833512F2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092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BB8A-D378-43DE-B032-FE044C18518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10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404EFF-C1D6-44C0-B4CA-0F51CA5CFD7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pic>
        <p:nvPicPr>
          <p:cNvPr id="2" name="Picture 5" descr="U:\Zveřejněné materiály\dnes\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2" y="234950"/>
            <a:ext cx="14398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ázek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71" y="289133"/>
            <a:ext cx="24622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71462"/>
            <a:ext cx="1436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11188" y="1379538"/>
            <a:ext cx="828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3F7E"/>
                </a:solidFill>
                <a:latin typeface="Arial" panose="020B0604020202020204" pitchFamily="34" charset="0"/>
              </a:rPr>
              <a:t>Kotlíkové dotace v Jihočeském kraji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003F7E"/>
                </a:solidFill>
                <a:latin typeface="Arial" panose="020B0604020202020204" pitchFamily="34" charset="0"/>
              </a:rPr>
              <a:t>3. výzva </a:t>
            </a:r>
          </a:p>
        </p:txBody>
      </p:sp>
      <p:pic>
        <p:nvPicPr>
          <p:cNvPr id="4099" name="Picture 4" descr="U:\Zveřejněné materiály\dnes\vyse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8"/>
            <a:ext cx="9144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125538"/>
            <a:ext cx="66246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Podání žádosti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7" y="1697038"/>
            <a:ext cx="8205787" cy="4752975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se podává výhradně nejprve elektronicky.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(Pro podání žádosti k dispozici podrobný návod ke stažení společně s ostatními dokumenty).</a:t>
            </a:r>
          </a:p>
          <a:p>
            <a:pPr algn="just">
              <a:spcBef>
                <a:spcPts val="0"/>
              </a:spcBef>
              <a:defRPr/>
            </a:pPr>
            <a:endParaRPr lang="cs-CZ" alt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Následně je nutné dodat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podatelnu krajského úřadu (poštou, osobně)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shodný podepsaný výtisk se všemi přílohami.</a:t>
            </a:r>
          </a:p>
          <a:p>
            <a:pPr algn="just">
              <a:spcBef>
                <a:spcPts val="0"/>
              </a:spcBef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získání dotace je rozhodující časové hledisko, tzn. včasné podání elektronické žádosti v rámci výzvy.</a:t>
            </a:r>
          </a:p>
          <a:p>
            <a:pPr algn="just">
              <a:spcBef>
                <a:spcPts val="0"/>
              </a:spcBef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Žádost bude možné ve lhůtě 30 pracovních dnů od výzvy administrátora opravit.</a:t>
            </a:r>
          </a:p>
          <a:p>
            <a:pPr algn="just">
              <a:spcBef>
                <a:spcPts val="0"/>
              </a:spcBef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Administrace doručených žádostí bude probíhat průběžně.</a:t>
            </a:r>
          </a:p>
          <a:p>
            <a:pPr marL="361950" indent="-361950">
              <a:spcBef>
                <a:spcPts val="600"/>
              </a:spcBef>
              <a:buFontTx/>
              <a:buNone/>
              <a:tabLst>
                <a:tab pos="357188" algn="l"/>
              </a:tabLst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FontTx/>
              <a:buNone/>
              <a:defRPr/>
            </a:pP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764704"/>
            <a:ext cx="5562600" cy="78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l-PL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Průběh administrace</a:t>
            </a: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341438"/>
            <a:ext cx="8713787" cy="5688012"/>
          </a:xfrm>
        </p:spPr>
        <p:txBody>
          <a:bodyPr/>
          <a:lstStyle/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Podání kompletně vyplněné elektronické žádosti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zařazení do pořadníku.</a:t>
            </a:r>
            <a:endParaRPr lang="cs-CZ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Doručení SHODNÉHO výtisku podepsaného žadatelem se všemi povinnými přílohami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(žádost obsahuje identifikační kód) na podatelnu Krajského úřadu Jihočeského kraje v Českých Budějovicích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do 10 pracovních dnů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Kontrola žádosti administrátorem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, v případě nutnosti výzva k opravě, kterou je nutno provést do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30 pracovních dnů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Schválení poskytnutí dotace Radou Jihočeského kraje.</a:t>
            </a: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Zaslání 3 vyhotovení smlouvy o poskytnutí dotace s žádostí o podpis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ze strany žadatele, až poté následuje podpis zástupce Jihočeského kraje –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SMLOUVA OBSAHUJE ZÁVAZNÝ TERMÍN REALIZACE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Doložení vyúčtování na předepsaném formuláři s povinnými přílohami a s prokázáním úhrady ve stanoveném termínu.</a:t>
            </a:r>
            <a:endParaRPr lang="cs-CZ" altLang="cs-CZ" sz="1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Kontrola závěrečného vyúčtování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ze strany administrátora, v případě potřeby výzva k opravě do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30 pracovních dnů</a:t>
            </a:r>
          </a:p>
          <a:p>
            <a:pPr marL="271463" indent="-271463" algn="just">
              <a:buFontTx/>
              <a:buAutoNum type="arabicPeriod"/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Proplacení dotace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na účet žadatele uvedený ve smlouvě -</a:t>
            </a:r>
            <a:r>
              <a:rPr lang="cs-CZ" alt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dotace se proplácí vždy zpětně po prokázání úhrady žadatelem.</a:t>
            </a:r>
            <a:endParaRPr lang="cs-CZ" alt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algn="just">
              <a:buFontTx/>
              <a:buAutoNum type="arabicPeriod"/>
              <a:defRPr/>
            </a:pPr>
            <a:r>
              <a:rPr lang="cs-CZ" sz="1700" b="1" dirty="0">
                <a:latin typeface="Arial" pitchFamily="34" charset="0"/>
                <a:cs typeface="Arial" pitchFamily="34" charset="0"/>
              </a:rPr>
              <a:t>Povinná udržitelnost do 31. 12. 2028.</a:t>
            </a:r>
            <a:r>
              <a:rPr lang="cs-CZ" sz="1700" dirty="0">
                <a:latin typeface="Arial" charset="0"/>
              </a:rPr>
              <a:t> </a:t>
            </a:r>
            <a:endParaRPr lang="cs-CZ" alt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cs-CZ" alt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PROBÍHÁ PRIMÁRNĚ E-MAILEM/TELEFONICKY!!!</a:t>
            </a:r>
          </a:p>
          <a:p>
            <a:pPr marL="271463" indent="-271463" algn="just">
              <a:buFontTx/>
              <a:buAutoNum type="arabicPeriod"/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cs-CZ" altLang="cs-CZ" sz="2000" dirty="0">
              <a:solidFill>
                <a:srgbClr val="003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908050"/>
            <a:ext cx="6264275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Dokumenty k podání žádosti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401495"/>
            <a:ext cx="8784530" cy="5616575"/>
          </a:xfrm>
        </p:spPr>
        <p:txBody>
          <a:bodyPr/>
          <a:lstStyle/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Fotodokumentace stávajícího kotle napojeného na otopnou soustavu a komínové těleso.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Kopie dokladu o kontrole technického stavu stávajícího kotle na pevná paliva s ručním přikládáním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vystavený oprávněnou osobou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 Pokud fyzická osoba tímto dokumentem nedisponuje, lze jej </a:t>
            </a:r>
            <a:r>
              <a:rPr lang="cs-CZ" altLang="cs-CZ" sz="1700" u="sng" dirty="0">
                <a:latin typeface="Arial" panose="020B0604020202020204" pitchFamily="34" charset="0"/>
                <a:cs typeface="Arial" panose="020B0604020202020204" pitchFamily="34" charset="0"/>
              </a:rPr>
              <a:t>u zdrojů nahrazených před 31. 12. 2016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nahradit jiným dokladem prokazujícím třídu kotle (např. fotografie štítku kotle, návod k obsluze, záruční list či jiný dokument od výrobce). V případě kotlů nahrazených před 31. 12. 2016, u kterých třída nebyla stanovena, lze nahradit čestným prohlášením o tom, že je třída kotle neznámá.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Písemný souhlas spoluvlastníků většinového podílu v rodinném domě.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Písemný souhlas spoluvlastníků většinového podílu k bytové jednotce a rovněž k rodinnému domu.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Písemný souhlas druhého z manželů v případě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vlastnictví rodinného domu/bytové jednotky nebo podílu na nich v rámci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společného jmění manželů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 písemný souhlas ostatních spoluvlastníků většinového podílu na předmětném rodinném domě.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Písemný souhlas vlastníka pozemku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v případě, kdy vlastník rodinného domu je odlišný od vlastníka pozemku, na němž se rodinný dům nachází. </a:t>
            </a:r>
          </a:p>
          <a:p>
            <a:pPr algn="just">
              <a:spcBef>
                <a:spcPts val="4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Plná moc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k podání žádosti o dotaci, je-li relevantní.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1268413"/>
            <a:ext cx="8137525" cy="474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Doporučená vzorová fotodokumentace</a:t>
            </a:r>
          </a:p>
        </p:txBody>
      </p:sp>
      <p:pic>
        <p:nvPicPr>
          <p:cNvPr id="1945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7915" r="19914" b="27733"/>
          <a:stretch>
            <a:fillRect/>
          </a:stretch>
        </p:blipFill>
        <p:spPr bwMode="auto">
          <a:xfrm>
            <a:off x="214313" y="1743075"/>
            <a:ext cx="49688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6287" r="24658" b="21815"/>
          <a:stretch>
            <a:fillRect/>
          </a:stretch>
        </p:blipFill>
        <p:spPr bwMode="auto">
          <a:xfrm>
            <a:off x="5435600" y="1743075"/>
            <a:ext cx="3551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0421" r="42432" b="19598"/>
          <a:stretch>
            <a:fillRect/>
          </a:stretch>
        </p:blipFill>
        <p:spPr bwMode="auto">
          <a:xfrm>
            <a:off x="5437188" y="4987925"/>
            <a:ext cx="280828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Přímá spojnice se šipkou 3"/>
          <p:cNvCxnSpPr>
            <a:cxnSpLocks noChangeShapeType="1"/>
          </p:cNvCxnSpPr>
          <p:nvPr/>
        </p:nvCxnSpPr>
        <p:spPr bwMode="auto">
          <a:xfrm flipH="1">
            <a:off x="2339975" y="4076700"/>
            <a:ext cx="936625" cy="2160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19463" name="Přímá spojnice se šipkou 8"/>
          <p:cNvCxnSpPr>
            <a:cxnSpLocks noChangeShapeType="1"/>
          </p:cNvCxnSpPr>
          <p:nvPr/>
        </p:nvCxnSpPr>
        <p:spPr bwMode="auto">
          <a:xfrm flipH="1">
            <a:off x="1619250" y="3716338"/>
            <a:ext cx="1512888" cy="27368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19464" name="TextovéPole 9"/>
          <p:cNvSpPr txBox="1">
            <a:spLocks noChangeArrowheads="1"/>
          </p:cNvSpPr>
          <p:nvPr/>
        </p:nvSpPr>
        <p:spPr bwMode="auto">
          <a:xfrm>
            <a:off x="468313" y="5589588"/>
            <a:ext cx="44640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1400" b="1" dirty="0">
                <a:latin typeface="Arial" panose="020B0604020202020204" pitchFamily="34" charset="0"/>
              </a:rPr>
              <a:t>Kromě fotografie s čelním pohledem na starý kotel je nutná fotografie i </a:t>
            </a:r>
            <a:r>
              <a:rPr lang="cs-CZ" altLang="cs-CZ" sz="1400" b="1" u="sng" dirty="0">
                <a:latin typeface="Arial" panose="020B0604020202020204" pitchFamily="34" charset="0"/>
              </a:rPr>
              <a:t>s viditelným napojením </a:t>
            </a:r>
            <a:r>
              <a:rPr lang="cs-CZ" altLang="cs-CZ" sz="1400" b="1" dirty="0">
                <a:latin typeface="Arial" panose="020B0604020202020204" pitchFamily="34" charset="0"/>
              </a:rPr>
              <a:t>kotle na kouřovod a komín a na otopnou soustavu.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1125538"/>
            <a:ext cx="61896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tabLst>
                <a:tab pos="1347788" algn="l"/>
              </a:tabLst>
            </a:pPr>
            <a:r>
              <a:rPr lang="pl-PL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Uznatelné výdaje</a:t>
            </a:r>
            <a:endParaRPr lang="cs-CZ" altLang="cs-CZ" sz="2800" b="1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773238"/>
            <a:ext cx="9036050" cy="4905375"/>
          </a:xfrm>
        </p:spPr>
        <p:txBody>
          <a:bodyPr/>
          <a:lstStyle/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Stavební práce, dodávky a služby spojené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 instalací kotle na pevná paliva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včetně nákladů na úpravu spalinových cest.</a:t>
            </a:r>
          </a:p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Stavební práce, dodávky a služby spojené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 instalací tepelného čerpadla.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Stavební práce, dodávky a služby spojené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 instalací plynového kondenzačního kotle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včetně nákladů na úpravu spalinových cest.</a:t>
            </a:r>
          </a:p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Stavební práce, dodávky a služby související s realizací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nové otopné soustavy nebo úpravou stávající otopné soustavy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včetně dodávky a instalace akumulační nádoby nebo kombinovaného bojleru, pokud je toto doporučeno projektem, výrobcem nebo dodavatelem. </a:t>
            </a:r>
          </a:p>
          <a:p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Náklady na zkoušky nebo testy související s uváděním majetku do stavu způsobilého k užíván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 a k prokázání splnění technických parametrů, avšak pouze v období do uvedení do trvalého provozu. </a:t>
            </a:r>
          </a:p>
          <a:p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Náklady na projektovou dokumentaci;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tyto náklady nezahrnují náklady </a:t>
            </a:r>
            <a:b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 zpracování žádosti o dotaci.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3838" y="981075"/>
            <a:ext cx="62642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Dokumenty k vyúčtování žádosti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1484784"/>
            <a:ext cx="8784976" cy="5616624"/>
          </a:xfrm>
          <a:extLst/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Kompletně vyplněný formulář závěrečného vyúčtování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na předepsaném formuláři. 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Kopie faktur, resp. jiných daňových dokladů souvisejících s realizací akce,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vytvořených z originálních dokladů označených názvem dotačního programu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„Snížení emisí z lokálního vytápění (kotlíkové dotace) v Jihočeském kraji III.“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číslem CZ.05.2.32/0.0/0.0/19_117/0009903.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Jejich součet musí odpovídat minimálně celkovým uznatelným výdajům akce uvedeným v závěrečném vyúčtování.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Informace o plnění uvedeném na faktuře/daňovém dokladu musí obsahovat následující (pokud je to u dané žádosti relevantní):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na nový zdroj,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opatření na otopné soustavě,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na úpravy spalinových cest,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na úpravu kotelny,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na akumulační nádobu,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specifikaci a náklady na neveřejnou část plynové přípojky,</a:t>
            </a:r>
          </a:p>
          <a:p>
            <a:pPr marL="800100" algn="just">
              <a:spcBef>
                <a:spcPts val="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celkové náklady plnění. </a:t>
            </a:r>
            <a:endParaRPr lang="cs-CZ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764704"/>
            <a:ext cx="6264275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Dokumenty k vyúčtování žádosti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1448540"/>
            <a:ext cx="8640514" cy="5616575"/>
          </a:xfrm>
        </p:spPr>
        <p:txBody>
          <a:bodyPr/>
          <a:lstStyle/>
          <a:p>
            <a:pPr marL="265113" indent="-265113" algn="just">
              <a:spcBef>
                <a:spcPts val="12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Kopie bankovního výpisu, příjmového pokladního dokladu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dodavatele či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účtenky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dokládající jednoznačně identifikovatelným způsobem úhradu výdajů, které byly uvedeny v žádosti o poskytnutí dotace a na něž je požadováno poskytnutí dotace, a to s originálním podpisem příjemce dotace/osoby oprávněné na základě plné moci.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Platba na bankovním výpisu musí být jednoznačně identifikovatelná.</a:t>
            </a:r>
          </a:p>
          <a:p>
            <a:pPr marL="265113" indent="-265113" algn="just">
              <a:spcBef>
                <a:spcPts val="12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Fotodokumentace nainstalovaného nového zdroje tepla, napojeného na otopnou soustavu, vč. výrobního štítku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(pokud je to technicky možné; pokud to technicky možné není, lze nahradit doložením kopie záručního listu).</a:t>
            </a:r>
          </a:p>
          <a:p>
            <a:pPr marL="265113" indent="-265113" algn="just">
              <a:spcBef>
                <a:spcPts val="12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Kopie protokolu o instalaci a uvedení nového zdroje tepla do provozu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 V případě zdrojů tepla využívajících obnovitelné zdroje energie musí být tento doklad vystaven oprávněnou osobou a je nutno doložit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kopii osvědčení o získání profesní kvalifikace příslušné oprávněné osoby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(viz https://kotlikovedotace.kraj-jihocesky.cz/).</a:t>
            </a:r>
          </a:p>
          <a:p>
            <a:pPr marL="265113" indent="-265113" algn="just">
              <a:spcBef>
                <a:spcPts val="12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Protokol o revizi spalinové cesty dle vyhlášky č. 34/2016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o čištění, kontrole a revizi spalinové cesty (v případě, že je novým zdrojem tepla spalovací zdroj).</a:t>
            </a:r>
          </a:p>
          <a:p>
            <a:pPr marL="265113" indent="-265113" algn="just">
              <a:spcBef>
                <a:spcPts val="12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Doklad o likvidaci stávajícího kotle na pevná paliva s ručním přikládáním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 Likvidace musí být provedena firmou oprávněnou k provádění likvidace tohoto druhu odpadu (např. sběrný dvůr).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752" y="836712"/>
            <a:ext cx="511175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pl-PL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Nejčastější problémy</a:t>
            </a: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16050"/>
            <a:ext cx="9144000" cy="5473700"/>
          </a:xfrm>
        </p:spPr>
        <p:txBody>
          <a:bodyPr/>
          <a:lstStyle/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Nepřečtení si pravidel pro kotlíkové dotace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SMLOUVA NEMŮŽE OBSAHOVAT VŠE.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Odlišný identifikační kód elektronické a papírové žádosti.</a:t>
            </a:r>
            <a:endParaRPr lang="cs-CZ" alt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Neexistence fotografie původního kotle připojeného na komín a otopnou soustavu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zásadní důvod pro nepřidělení dotace.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Nedostatečná fotodokumentace původního nebo nového zdroje tepla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(nutno dodat boční i čelní pohled, u nově pořízeného tepelného čerpadla vnitřní i venkovní jednotku).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Neoznamování změn u příjemce dotace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porušení ustanovení smlouvy s rizikem sankce 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VEŠKERÉ ZMĚNY JE NUTNO OZNAMOVAT DO 31.12.2028!!!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Neuvážené převody/prodeje nemovitosti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riziko nepřidělení nebo vrácení dotace  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ZMĚNU MAJITELE NEMOVITOSTI V JAKÉKOLI FÁZI PO PODÁNÍ ŽÁDOSTI NEPROVÁDĚT BEZ KONZULTACE S ADMINISTRÁTOREM. 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Nezajištění udržitelnosti u nového majitele nemovitosti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nutno uvést již v kupní/darovací smlouvě.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Nekomunikace s administrátorem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riziko sankce při porušení stanovených lhůt, resp. nepřidělení/neproplacení/vrácení dotace.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Nedostatečná kontrola údajů v žádosti, resp. smlouvě o poskytnutí dotace.</a:t>
            </a:r>
          </a:p>
          <a:p>
            <a:pPr marL="185738" indent="-185738" algn="just">
              <a:spcBef>
                <a:spcPts val="600"/>
              </a:spcBef>
              <a:defRPr/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Špatně vystavené, resp. neprůkazné daňové doklady, resp. doklady o úhradě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neobsahující jednoznačnou specifikaci žadatele a jednoznačnou specifikaci plnění.</a:t>
            </a:r>
          </a:p>
          <a:p>
            <a:pPr marL="0" indent="0" algn="just">
              <a:spcBef>
                <a:spcPts val="600"/>
              </a:spcBef>
              <a:buFontTx/>
              <a:buNone/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85738" indent="-185738" algn="just">
              <a:spcBef>
                <a:spcPts val="600"/>
              </a:spcBef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85738" indent="-185738" algn="just">
              <a:spcBef>
                <a:spcPts val="0"/>
              </a:spcBef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 algn="just">
              <a:spcBef>
                <a:spcPts val="0"/>
              </a:spcBef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 algn="just">
              <a:spcBef>
                <a:spcPts val="0"/>
              </a:spcBef>
              <a:defRPr/>
            </a:pPr>
            <a:endParaRPr lang="cs-CZ" altLang="cs-CZ" sz="1600" dirty="0"/>
          </a:p>
          <a:p>
            <a:pPr algn="just" eaLnBrk="1" hangingPunct="1">
              <a:buFontTx/>
              <a:buNone/>
              <a:defRPr/>
            </a:pP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25538"/>
            <a:ext cx="5562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Dokumenty a kontakty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484313"/>
            <a:ext cx="8064500" cy="4540250"/>
          </a:xfrm>
        </p:spPr>
        <p:txBody>
          <a:bodyPr/>
          <a:lstStyle/>
          <a:p>
            <a:pPr lvl="1" algn="just"/>
            <a:endParaRPr lang="cs-CZ" altLang="cs-CZ" sz="1200" dirty="0"/>
          </a:p>
          <a:p>
            <a:pPr>
              <a:buFontTx/>
              <a:buNone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https://kotlikovedotace.kraj-jihocesky.cz/</a:t>
            </a:r>
          </a:p>
          <a:p>
            <a:pPr algn="ctr">
              <a:buFontTx/>
              <a:buNone/>
            </a:pPr>
            <a:endParaRPr lang="cs-CZ" alt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www.kraj-jihocesky.cz / záložka Kotlíkové dotace</a:t>
            </a:r>
          </a:p>
          <a:p>
            <a:pPr algn="ctr">
              <a:buFontTx/>
              <a:buNone/>
            </a:pPr>
            <a:endParaRPr lang="cs-CZ" altLang="cs-CZ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Zde budou ke stažení veškeré dokumenty k podání žádosti o dotaci i kontakty na administrátory kotlíkových dotací!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endParaRPr lang="cs-CZ" altLang="cs-CZ" sz="100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endParaRPr lang="cs-CZ" altLang="cs-CZ" sz="100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7848872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57275"/>
            <a:ext cx="5562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Obecné informace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484313"/>
            <a:ext cx="8208590" cy="4969023"/>
          </a:xfrm>
        </p:spPr>
        <p:txBody>
          <a:bodyPr/>
          <a:lstStyle/>
          <a:p>
            <a:pPr algn="just"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programovém období EU 2014 - 2020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možnost výměny kotlů v domácnostech v rámci o</a:t>
            </a:r>
            <a:r>
              <a:rPr lang="de-DE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perační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de-DE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programu</a:t>
            </a:r>
            <a:r>
              <a:rPr lang="de-DE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Životní</a:t>
            </a:r>
            <a:r>
              <a:rPr lang="de-DE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(OP ŽP) 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 výměnu zastaralých kotlů na pevná paliva s ručním přikládáním k dispozici necelých 10 miliard Kč pro všechny kraje.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Jihočeský kraj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má indikativně nárok na 10,1 % alokace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tj. téměř  1 miliardu Kč.</a:t>
            </a:r>
          </a:p>
          <a:p>
            <a:pPr algn="just">
              <a:spcBef>
                <a:spcPts val="1200"/>
              </a:spcBef>
              <a:defRPr/>
            </a:pPr>
            <a:r>
              <a:rPr lang="pl-PL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3 cykly výzev (vždy po 2 letech). </a:t>
            </a:r>
          </a:p>
          <a:p>
            <a:pPr algn="just">
              <a:spcBef>
                <a:spcPts val="1200"/>
              </a:spcBef>
              <a:defRPr/>
            </a:pPr>
            <a:r>
              <a:rPr lang="pl-PL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rámci první dvou kol realizováno v Jihočeském kraji 5 417 výměn zastaralých kotlů s průměrnou dotací 110 tis. Kč.</a:t>
            </a:r>
          </a:p>
          <a:p>
            <a:pPr algn="just">
              <a:defRPr/>
            </a:pPr>
            <a:endParaRPr lang="pl-PL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Zveřejněné materiály\dnes\za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92275" y="38608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>
                <a:solidFill>
                  <a:srgbClr val="003F7E"/>
                </a:solidFill>
                <a:latin typeface="Arial" panose="020B0604020202020204" pitchFamily="34" charset="0"/>
              </a:rPr>
              <a:t>Děkuji za pozornost!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08175" y="4652963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600" b="1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600" b="1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Zaoblený obdélník 100"/>
          <p:cNvSpPr/>
          <p:nvPr/>
        </p:nvSpPr>
        <p:spPr>
          <a:xfrm>
            <a:off x="6915867" y="4972437"/>
            <a:ext cx="1146173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Konečný příjemce</a:t>
            </a:r>
          </a:p>
        </p:txBody>
      </p:sp>
      <p:grpSp>
        <p:nvGrpSpPr>
          <p:cNvPr id="7171" name="Skupina 54"/>
          <p:cNvGrpSpPr>
            <a:grpSpLocks/>
          </p:cNvGrpSpPr>
          <p:nvPr/>
        </p:nvGrpSpPr>
        <p:grpSpPr bwMode="auto">
          <a:xfrm>
            <a:off x="179512" y="1772816"/>
            <a:ext cx="8675686" cy="4895850"/>
            <a:chOff x="306760" y="404664"/>
            <a:chExt cx="8675086" cy="6301680"/>
          </a:xfrm>
        </p:grpSpPr>
        <p:sp>
          <p:nvSpPr>
            <p:cNvPr id="19" name="Zaoblený obdélník 18"/>
            <p:cNvSpPr/>
            <p:nvPr/>
          </p:nvSpPr>
          <p:spPr>
            <a:xfrm>
              <a:off x="3259306" y="404664"/>
              <a:ext cx="2930322" cy="112997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Řídící orgán – Ministerstvo životního prostředí</a:t>
              </a:r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450015" y="2852593"/>
              <a:ext cx="1225465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Ústecký kraj</a:t>
              </a:r>
            </a:p>
          </p:txBody>
        </p:sp>
        <p:sp>
          <p:nvSpPr>
            <p:cNvPr id="30" name="Zaoblený obdélník 29"/>
            <p:cNvSpPr/>
            <p:nvPr/>
          </p:nvSpPr>
          <p:spPr>
            <a:xfrm>
              <a:off x="2095732" y="2832817"/>
              <a:ext cx="1223877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Plzeňský</a:t>
              </a:r>
              <a:r>
                <a:rPr lang="cs-CZ" sz="1400" b="1" dirty="0">
                  <a:solidFill>
                    <a:schemeClr val="tx1"/>
                  </a:solidFill>
                </a:rPr>
                <a:t> kraj</a:t>
              </a:r>
            </a:p>
          </p:txBody>
        </p:sp>
        <p:sp>
          <p:nvSpPr>
            <p:cNvPr id="34" name="Zaoblený obdélník 33"/>
            <p:cNvSpPr/>
            <p:nvPr/>
          </p:nvSpPr>
          <p:spPr>
            <a:xfrm>
              <a:off x="3691076" y="2852593"/>
              <a:ext cx="1223878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Jihočeský</a:t>
              </a:r>
              <a:r>
                <a:rPr lang="cs-CZ" sz="1400" b="1" dirty="0">
                  <a:solidFill>
                    <a:schemeClr val="tx1"/>
                  </a:solidFill>
                </a:rPr>
                <a:t> kraj</a:t>
              </a:r>
            </a:p>
          </p:txBody>
        </p:sp>
        <p:sp>
          <p:nvSpPr>
            <p:cNvPr id="35" name="Zaoblený obdélník 34"/>
            <p:cNvSpPr/>
            <p:nvPr/>
          </p:nvSpPr>
          <p:spPr>
            <a:xfrm>
              <a:off x="7219845" y="2852593"/>
              <a:ext cx="1079425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36" name="Zaoblený obdélník 35"/>
            <p:cNvSpPr/>
            <p:nvPr/>
          </p:nvSpPr>
          <p:spPr>
            <a:xfrm>
              <a:off x="5346725" y="2852593"/>
              <a:ext cx="1225465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Zlínský kraj</a:t>
              </a:r>
            </a:p>
          </p:txBody>
        </p:sp>
        <p:sp>
          <p:nvSpPr>
            <p:cNvPr id="43" name="Šipka dolů 42"/>
            <p:cNvSpPr/>
            <p:nvPr/>
          </p:nvSpPr>
          <p:spPr>
            <a:xfrm rot="19427713">
              <a:off x="5553085" y="1973954"/>
              <a:ext cx="379386" cy="576224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46" name="Šipka dolů 45"/>
            <p:cNvSpPr/>
            <p:nvPr/>
          </p:nvSpPr>
          <p:spPr>
            <a:xfrm rot="18379778">
              <a:off x="6712242" y="973637"/>
              <a:ext cx="345326" cy="2133453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50" name="Zaoblený obdélník 49"/>
            <p:cNvSpPr/>
            <p:nvPr/>
          </p:nvSpPr>
          <p:spPr>
            <a:xfrm>
              <a:off x="7364297" y="2997671"/>
              <a:ext cx="1150858" cy="9133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51" name="Zaoblený obdélník 50"/>
            <p:cNvSpPr/>
            <p:nvPr/>
          </p:nvSpPr>
          <p:spPr>
            <a:xfrm>
              <a:off x="7507162" y="3140705"/>
              <a:ext cx="1152445" cy="9154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b="1" dirty="0">
                  <a:solidFill>
                    <a:schemeClr val="tx1"/>
                  </a:solidFill>
                </a:rPr>
                <a:t>Kraj Vysočina</a:t>
              </a:r>
            </a:p>
          </p:txBody>
        </p:sp>
        <p:sp>
          <p:nvSpPr>
            <p:cNvPr id="57" name="Šipka dolů 56"/>
            <p:cNvSpPr/>
            <p:nvPr/>
          </p:nvSpPr>
          <p:spPr>
            <a:xfrm rot="3342229">
              <a:off x="1760379" y="945824"/>
              <a:ext cx="345326" cy="2131865"/>
            </a:xfrm>
            <a:prstGeom prst="down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59" name="Šipka dolů 58"/>
            <p:cNvSpPr/>
            <p:nvPr/>
          </p:nvSpPr>
          <p:spPr>
            <a:xfrm rot="1981935">
              <a:off x="2952940" y="1973954"/>
              <a:ext cx="379386" cy="576224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60" name="Šipka dolů 59"/>
            <p:cNvSpPr/>
            <p:nvPr/>
          </p:nvSpPr>
          <p:spPr>
            <a:xfrm>
              <a:off x="4195866" y="2061818"/>
              <a:ext cx="377799" cy="57418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cs-CZ" dirty="0"/>
            </a:p>
          </p:txBody>
        </p:sp>
        <p:sp>
          <p:nvSpPr>
            <p:cNvPr id="69" name="Zaoblený obdélník 68"/>
            <p:cNvSpPr/>
            <p:nvPr/>
          </p:nvSpPr>
          <p:spPr>
            <a:xfrm>
              <a:off x="7659552" y="3293956"/>
              <a:ext cx="1152445" cy="9133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Kraj Vysočina</a:t>
              </a:r>
            </a:p>
          </p:txBody>
        </p:sp>
        <p:sp>
          <p:nvSpPr>
            <p:cNvPr id="70" name="Zaoblený obdélník 69"/>
            <p:cNvSpPr/>
            <p:nvPr/>
          </p:nvSpPr>
          <p:spPr>
            <a:xfrm>
              <a:off x="306760" y="4797859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71" name="Zaoblený obdélník 70"/>
            <p:cNvSpPr/>
            <p:nvPr/>
          </p:nvSpPr>
          <p:spPr>
            <a:xfrm>
              <a:off x="459149" y="4949066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72" name="Zaoblený obdélník 71"/>
            <p:cNvSpPr/>
            <p:nvPr/>
          </p:nvSpPr>
          <p:spPr>
            <a:xfrm>
              <a:off x="611539" y="5102318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73" name="Zaoblený obdélník 72"/>
            <p:cNvSpPr/>
            <p:nvPr/>
          </p:nvSpPr>
          <p:spPr>
            <a:xfrm>
              <a:off x="763927" y="5253525"/>
              <a:ext cx="1046089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Konečný příjemce</a:t>
              </a:r>
            </a:p>
          </p:txBody>
        </p:sp>
        <p:sp>
          <p:nvSpPr>
            <p:cNvPr id="79" name="Zaoblený obdélník 78"/>
            <p:cNvSpPr/>
            <p:nvPr/>
          </p:nvSpPr>
          <p:spPr>
            <a:xfrm>
              <a:off x="1962409" y="4797859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0" name="Zaoblený obdélník 79"/>
            <p:cNvSpPr/>
            <p:nvPr/>
          </p:nvSpPr>
          <p:spPr>
            <a:xfrm>
              <a:off x="2114798" y="4949066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1" name="Zaoblený obdélník 80"/>
            <p:cNvSpPr/>
            <p:nvPr/>
          </p:nvSpPr>
          <p:spPr>
            <a:xfrm>
              <a:off x="2267187" y="5102318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2" name="Zaoblený obdélník 81"/>
            <p:cNvSpPr/>
            <p:nvPr/>
          </p:nvSpPr>
          <p:spPr>
            <a:xfrm>
              <a:off x="2419576" y="5253525"/>
              <a:ext cx="112069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Konečný příjemce</a:t>
              </a:r>
            </a:p>
          </p:txBody>
        </p:sp>
        <p:sp>
          <p:nvSpPr>
            <p:cNvPr id="84" name="Zaoblený obdélník 83"/>
            <p:cNvSpPr/>
            <p:nvPr/>
          </p:nvSpPr>
          <p:spPr>
            <a:xfrm>
              <a:off x="3619644" y="4797859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5" name="Zaoblený obdélník 84"/>
            <p:cNvSpPr/>
            <p:nvPr/>
          </p:nvSpPr>
          <p:spPr>
            <a:xfrm>
              <a:off x="3772033" y="4949066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6" name="Zaoblený obdélník 85"/>
            <p:cNvSpPr/>
            <p:nvPr/>
          </p:nvSpPr>
          <p:spPr>
            <a:xfrm>
              <a:off x="3924423" y="5102318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87" name="Zaoblený obdélník 86"/>
            <p:cNvSpPr/>
            <p:nvPr/>
          </p:nvSpPr>
          <p:spPr>
            <a:xfrm>
              <a:off x="3985741" y="5304608"/>
              <a:ext cx="1063550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Konečný příjemce</a:t>
              </a:r>
            </a:p>
          </p:txBody>
        </p:sp>
        <p:sp>
          <p:nvSpPr>
            <p:cNvPr id="89" name="Zaoblený obdélník 88"/>
            <p:cNvSpPr/>
            <p:nvPr/>
          </p:nvSpPr>
          <p:spPr>
            <a:xfrm>
              <a:off x="5275292" y="4797859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90" name="Zaoblený obdélník 89"/>
            <p:cNvSpPr/>
            <p:nvPr/>
          </p:nvSpPr>
          <p:spPr>
            <a:xfrm>
              <a:off x="5427681" y="4949066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91" name="Zaoblený obdélník 90"/>
            <p:cNvSpPr/>
            <p:nvPr/>
          </p:nvSpPr>
          <p:spPr>
            <a:xfrm>
              <a:off x="5580071" y="5102318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92" name="Zaoblený obdélník 91"/>
            <p:cNvSpPr/>
            <p:nvPr/>
          </p:nvSpPr>
          <p:spPr>
            <a:xfrm>
              <a:off x="5676901" y="5253525"/>
              <a:ext cx="1119110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Konečný příjemce</a:t>
              </a:r>
            </a:p>
          </p:txBody>
        </p:sp>
        <p:sp>
          <p:nvSpPr>
            <p:cNvPr id="102" name="Zaoblený obdélník 101"/>
            <p:cNvSpPr/>
            <p:nvPr/>
          </p:nvSpPr>
          <p:spPr>
            <a:xfrm>
              <a:off x="7100790" y="4877550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3" name="Zaoblený obdélník 102"/>
            <p:cNvSpPr/>
            <p:nvPr/>
          </p:nvSpPr>
          <p:spPr>
            <a:xfrm>
              <a:off x="7253180" y="5030800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4" name="Zaoblený obdélník 103"/>
            <p:cNvSpPr/>
            <p:nvPr/>
          </p:nvSpPr>
          <p:spPr>
            <a:xfrm>
              <a:off x="7405569" y="5182008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5" name="Zaoblený obdélník 104"/>
            <p:cNvSpPr/>
            <p:nvPr/>
          </p:nvSpPr>
          <p:spPr>
            <a:xfrm>
              <a:off x="7557959" y="5335259"/>
              <a:ext cx="914337" cy="9133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6" name="Zaoblený obdélník 105"/>
            <p:cNvSpPr/>
            <p:nvPr/>
          </p:nvSpPr>
          <p:spPr>
            <a:xfrm>
              <a:off x="7710348" y="5486467"/>
              <a:ext cx="914337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7" name="Zaoblený obdélník 106"/>
            <p:cNvSpPr/>
            <p:nvPr/>
          </p:nvSpPr>
          <p:spPr>
            <a:xfrm>
              <a:off x="7862738" y="5639717"/>
              <a:ext cx="914337" cy="9133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400" dirty="0">
                  <a:solidFill>
                    <a:schemeClr val="tx1"/>
                  </a:solidFill>
                </a:rPr>
                <a:t>Konečný příjemce</a:t>
              </a:r>
            </a:p>
          </p:txBody>
        </p:sp>
        <p:sp>
          <p:nvSpPr>
            <p:cNvPr id="108" name="Zaoblený obdélník 107"/>
            <p:cNvSpPr/>
            <p:nvPr/>
          </p:nvSpPr>
          <p:spPr>
            <a:xfrm>
              <a:off x="8015126" y="5790925"/>
              <a:ext cx="966720" cy="9154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cs-CZ" sz="13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Konečný příjemce</a:t>
              </a:r>
            </a:p>
          </p:txBody>
        </p:sp>
        <p:cxnSp>
          <p:nvCxnSpPr>
            <p:cNvPr id="111" name="Přímá spojovací šipka 110"/>
            <p:cNvCxnSpPr/>
            <p:nvPr/>
          </p:nvCxnSpPr>
          <p:spPr>
            <a:xfrm>
              <a:off x="730594" y="3925350"/>
              <a:ext cx="0" cy="502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ovací šipka 124"/>
            <p:cNvCxnSpPr/>
            <p:nvPr/>
          </p:nvCxnSpPr>
          <p:spPr>
            <a:xfrm>
              <a:off x="882983" y="4076558"/>
              <a:ext cx="0" cy="50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ovací šipka 125"/>
            <p:cNvCxnSpPr/>
            <p:nvPr/>
          </p:nvCxnSpPr>
          <p:spPr>
            <a:xfrm>
              <a:off x="1035373" y="4229808"/>
              <a:ext cx="0" cy="504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ovací šipka 127"/>
            <p:cNvCxnSpPr/>
            <p:nvPr/>
          </p:nvCxnSpPr>
          <p:spPr>
            <a:xfrm>
              <a:off x="2395766" y="3933524"/>
              <a:ext cx="0" cy="502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ovací šipka 128"/>
            <p:cNvCxnSpPr/>
            <p:nvPr/>
          </p:nvCxnSpPr>
          <p:spPr>
            <a:xfrm>
              <a:off x="2548155" y="4084731"/>
              <a:ext cx="0" cy="50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ovací šipka 129"/>
            <p:cNvCxnSpPr/>
            <p:nvPr/>
          </p:nvCxnSpPr>
          <p:spPr>
            <a:xfrm>
              <a:off x="2700545" y="4237982"/>
              <a:ext cx="0" cy="504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ovací šipka 130"/>
            <p:cNvCxnSpPr/>
            <p:nvPr/>
          </p:nvCxnSpPr>
          <p:spPr>
            <a:xfrm>
              <a:off x="4043477" y="3925350"/>
              <a:ext cx="0" cy="502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ovací šipka 131"/>
            <p:cNvCxnSpPr/>
            <p:nvPr/>
          </p:nvCxnSpPr>
          <p:spPr>
            <a:xfrm>
              <a:off x="4195866" y="4076558"/>
              <a:ext cx="0" cy="50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ovací šipka 132"/>
            <p:cNvCxnSpPr/>
            <p:nvPr/>
          </p:nvCxnSpPr>
          <p:spPr>
            <a:xfrm>
              <a:off x="4348256" y="4229808"/>
              <a:ext cx="0" cy="504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ovací šipka 133"/>
            <p:cNvCxnSpPr/>
            <p:nvPr/>
          </p:nvCxnSpPr>
          <p:spPr>
            <a:xfrm>
              <a:off x="5699125" y="3925350"/>
              <a:ext cx="0" cy="502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ovací šipka 134"/>
            <p:cNvCxnSpPr/>
            <p:nvPr/>
          </p:nvCxnSpPr>
          <p:spPr>
            <a:xfrm>
              <a:off x="5851515" y="4076558"/>
              <a:ext cx="0" cy="50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Přímá spojovací šipka 135"/>
            <p:cNvCxnSpPr/>
            <p:nvPr/>
          </p:nvCxnSpPr>
          <p:spPr>
            <a:xfrm>
              <a:off x="6003904" y="4229808"/>
              <a:ext cx="0" cy="504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Přímá spojovací šipka 136"/>
            <p:cNvCxnSpPr/>
            <p:nvPr/>
          </p:nvCxnSpPr>
          <p:spPr>
            <a:xfrm>
              <a:off x="8156405" y="4364669"/>
              <a:ext cx="0" cy="5047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Přímá spojovací šipka 137"/>
            <p:cNvCxnSpPr/>
            <p:nvPr/>
          </p:nvCxnSpPr>
          <p:spPr>
            <a:xfrm>
              <a:off x="8308795" y="4517921"/>
              <a:ext cx="0" cy="5026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Přímá spojovací šipka 138"/>
            <p:cNvCxnSpPr/>
            <p:nvPr/>
          </p:nvCxnSpPr>
          <p:spPr>
            <a:xfrm>
              <a:off x="8461184" y="4669128"/>
              <a:ext cx="0" cy="5047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1357313" y="1033463"/>
            <a:ext cx="5778500" cy="9366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cs-CZ" sz="2800" b="1" kern="0" dirty="0">
                <a:latin typeface="Arial" charset="0"/>
                <a:ea typeface="+mj-ea"/>
                <a:cs typeface="+mj-cs"/>
              </a:rPr>
              <a:t>Finanční toky kotlíkových dotací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96975"/>
            <a:ext cx="66976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Žádost Jihočeského kraje pro 3. výzvu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133601"/>
            <a:ext cx="8424862" cy="3815680"/>
          </a:xfrm>
        </p:spPr>
        <p:txBody>
          <a:bodyPr/>
          <a:lstStyle/>
          <a:p>
            <a:pPr algn="just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Jihočeský kraj podal v březnu 2019 žádost do OP ŽP na maximální možnou částku 314 mil. Kč.</a:t>
            </a:r>
          </a:p>
          <a:p>
            <a:pPr algn="just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 toho je 302 mil. Kč určeno na výměnu kotlů, zbývající část pak na administraci a publicitu.</a:t>
            </a:r>
          </a:p>
          <a:p>
            <a:pPr algn="just"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 roce 2020 možnost navýšení částky pro Jihočeský kraj, pokud nebude v jiných krajích dostatečný zájem.</a:t>
            </a:r>
          </a:p>
          <a:p>
            <a:pPr algn="just">
              <a:spcBef>
                <a:spcPts val="1200"/>
              </a:spcBef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0474" y="1201738"/>
            <a:ext cx="66976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Vyhlášení 3. výzvy v Jihočeském kraji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873" y="2078539"/>
            <a:ext cx="8424863" cy="4230782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cs-CZ" sz="2000" b="1" dirty="0">
                <a:latin typeface="Arial" charset="0"/>
                <a:cs typeface="Arial" charset="0"/>
              </a:rPr>
              <a:t>Jihočeský kraj počítá v rámci 3. výzvy s vyhlášením </a:t>
            </a:r>
            <a:r>
              <a:rPr lang="cs-CZ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jedné výzvy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pro příjem žádostí s trváním </a:t>
            </a:r>
            <a:r>
              <a:rPr lang="cs-CZ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od 23. 9. 2019 do 30. 12. 2022 </a:t>
            </a:r>
            <a:r>
              <a:rPr lang="cs-CZ" sz="2000" b="1" dirty="0">
                <a:latin typeface="Arial" charset="0"/>
                <a:cs typeface="Arial" charset="0"/>
              </a:rPr>
              <a:t>(termín ukončení může být upraven podle počtu podaných žádostí).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cs-CZ" sz="2000" b="1" dirty="0">
              <a:latin typeface="Arial" charset="0"/>
              <a:cs typeface="Arial" charset="0"/>
            </a:endParaRPr>
          </a:p>
          <a:p>
            <a:pPr marL="357188" indent="-357188">
              <a:spcBef>
                <a:spcPts val="0"/>
              </a:spcBef>
              <a:defRPr/>
            </a:pPr>
            <a:r>
              <a:rPr lang="cs-CZ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Od 16. 8. 2019 možno připravovat žádost k podání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cs-CZ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podání žádosti bude možné od 23. 9. 2019</a:t>
            </a:r>
            <a:r>
              <a:rPr lang="cs-CZ" sz="2000" b="1" u="sng" dirty="0">
                <a:latin typeface="Arial" charset="0"/>
                <a:cs typeface="Arial" charset="0"/>
              </a:rPr>
              <a:t> </a:t>
            </a:r>
            <a:r>
              <a:rPr lang="cs-CZ" sz="2000" b="1" dirty="0">
                <a:latin typeface="Arial" charset="0"/>
                <a:cs typeface="Arial" charset="0"/>
              </a:rPr>
              <a:t/>
            </a:r>
            <a:br>
              <a:rPr lang="cs-CZ" sz="2000" b="1" dirty="0">
                <a:latin typeface="Arial" charset="0"/>
                <a:cs typeface="Arial" charset="0"/>
              </a:rPr>
            </a:br>
            <a:r>
              <a:rPr lang="cs-CZ" sz="2000" b="1" dirty="0">
                <a:latin typeface="Arial" charset="0"/>
                <a:cs typeface="Arial" charset="0"/>
              </a:rPr>
              <a:t>(podklady pro podání žádosti budou zveřejněny 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16. 8. 2019 </a:t>
            </a:r>
            <a:r>
              <a:rPr lang="cs-CZ" sz="2000" b="1" dirty="0">
                <a:latin typeface="Arial" charset="0"/>
                <a:cs typeface="Arial" charset="0"/>
              </a:rPr>
              <a:t>na webu </a:t>
            </a: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https://kotlikovedotace.kraj-jihocesky.cz/ </a:t>
            </a:r>
            <a:r>
              <a:rPr lang="cs-CZ" sz="2000" b="1" dirty="0">
                <a:latin typeface="Arial" charset="0"/>
                <a:cs typeface="Arial" charset="0"/>
              </a:rPr>
              <a:t>(formulář žádosti, pravidla pro žadatele, povinné přílohy)).</a:t>
            </a:r>
          </a:p>
          <a:p>
            <a:pPr marL="357188" indent="-357188" algn="just">
              <a:spcBef>
                <a:spcPts val="0"/>
              </a:spcBef>
              <a:defRPr/>
            </a:pPr>
            <a:endParaRPr lang="cs-CZ" sz="2000" b="1" dirty="0">
              <a:latin typeface="Arial" charset="0"/>
              <a:cs typeface="Arial" charset="0"/>
            </a:endParaRPr>
          </a:p>
          <a:p>
            <a:pPr marL="357188" indent="-357188" algn="just">
              <a:spcBef>
                <a:spcPts val="0"/>
              </a:spcBef>
              <a:defRPr/>
            </a:pPr>
            <a:r>
              <a:rPr lang="cs-CZ" sz="2000" b="1" dirty="0">
                <a:latin typeface="Arial" charset="0"/>
                <a:cs typeface="Arial" charset="0"/>
              </a:rPr>
              <a:t>Před vyhlášením výzvy informační kampaň </a:t>
            </a:r>
            <a:r>
              <a:rPr lang="cs-CZ" sz="2000" dirty="0">
                <a:latin typeface="Arial" charset="0"/>
                <a:cs typeface="Arial" charset="0"/>
              </a:rPr>
              <a:t>(webové stránky, tisk, rádio, letáky, zpravodaje obcí atd.).</a:t>
            </a:r>
          </a:p>
          <a:p>
            <a:pPr marL="357188" indent="-357188" algn="just">
              <a:spcBef>
                <a:spcPts val="0"/>
              </a:spcBef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7534" y="836712"/>
            <a:ext cx="669766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Základní podmínky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41585"/>
            <a:ext cx="8892480" cy="57610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Předmětem dotace je </a:t>
            </a: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kotlů na pevná paliva s ručním přikládáním nesplňujících 3., 4., a 5. emisní třídu dle ČSN EN 303-5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za:</a:t>
            </a:r>
          </a:p>
          <a:p>
            <a:pPr lvl="2">
              <a:spcBef>
                <a:spcPts val="0"/>
              </a:spcBef>
              <a:defRPr/>
            </a:pP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čerpadlo,</a:t>
            </a:r>
            <a:endParaRPr lang="cs-CZ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kotel výhradně na biomasu,</a:t>
            </a:r>
            <a:endParaRPr lang="cs-CZ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defRPr/>
            </a:pP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plynový kondenzační kotel.</a:t>
            </a:r>
          </a:p>
          <a:p>
            <a:pPr marL="176213" lvl="2" indent="0" algn="just">
              <a:spcBef>
                <a:spcPts val="0"/>
              </a:spcBef>
              <a:buNone/>
              <a:defRPr/>
            </a:pPr>
            <a:r>
              <a:rPr lang="cs-CZ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Podporovatelné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nejsou ve 3. kole žádné kotle spalující uhlí,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a to ani  kombinované kotle na uhlí a biomasu!</a:t>
            </a:r>
          </a:p>
          <a:p>
            <a:pPr marL="176213" lvl="2" indent="-176213" algn="just">
              <a:spcBef>
                <a:spcPts val="600"/>
              </a:spcBef>
              <a:defRPr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Emisní třída starého kotle musí být při podání žádosti doložena.</a:t>
            </a:r>
          </a:p>
          <a:p>
            <a:pPr marL="176213" lvl="2" indent="-176213" algn="just">
              <a:spcBef>
                <a:spcPts val="600"/>
              </a:spcBef>
              <a:defRPr/>
            </a:pPr>
            <a:r>
              <a:rPr lang="cs-CZ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Podporovatelné jsou výhradně kotle uvedené v Seznamu výrobků a technologií pro 3. výzvu kotlíkových dotací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(viz webové stránky 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https://kotlikovedotace.kraj-jihocesky.cz/ nebo webové stránky SFŽP).</a:t>
            </a:r>
          </a:p>
          <a:p>
            <a:pPr marL="176213" lvl="2" indent="-176213" algn="just">
              <a:spcBef>
                <a:spcPts val="600"/>
              </a:spcBef>
              <a:defRPr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Dotaci nelze získat na výměnu kamen, krbů a krbových kamen,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i když slouží k vytápění domu (umožňuje Nová zelená úsporám).</a:t>
            </a:r>
          </a:p>
          <a:p>
            <a:pPr marL="176213" indent="-176213" algn="just">
              <a:spcBef>
                <a:spcPts val="600"/>
              </a:spcBef>
            </a:pP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Podporu nelze získat na výměnu stávajícího kotle s automatickým přikládáním paliva.</a:t>
            </a:r>
          </a:p>
          <a:p>
            <a:pPr marL="176213" indent="-176213" algn="just">
              <a:spcBef>
                <a:spcPts val="600"/>
              </a:spcBef>
            </a:pPr>
            <a:r>
              <a:rPr lang="cs-CZ" alt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Není nutné</a:t>
            </a:r>
            <a:r>
              <a:rPr lang="cs-CZ" alt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realizovat s výměnou kotle mikroenergetické opatření.</a:t>
            </a:r>
          </a:p>
          <a:p>
            <a:pPr marL="176213" indent="-176213" algn="just">
              <a:spcBef>
                <a:spcPts val="600"/>
              </a:spcBef>
            </a:pP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Podporu na výměnu zdroje tepla nelze poskytnout v domech, kde byl od </a:t>
            </a:r>
            <a:b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1. 1. 2009 </a:t>
            </a:r>
            <a:r>
              <a:rPr lang="cs-CZ" alt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zdroj tepla</a:t>
            </a:r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podpořen z programů Zelená úsporám, Nová zelená úsporám. </a:t>
            </a:r>
          </a:p>
          <a:p>
            <a:pPr marL="342900" lvl="2" indent="-342900" algn="just">
              <a:spcBef>
                <a:spcPts val="0"/>
              </a:spcBef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  <a:defRPr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  <a:defRPr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None/>
              <a:defRPr/>
            </a:pPr>
            <a:endParaRPr lang="cs-CZ" alt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985838"/>
            <a:ext cx="67691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Základní podmínky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7963" y="1557338"/>
            <a:ext cx="8783637" cy="5445125"/>
          </a:xfrm>
        </p:spPr>
        <p:txBody>
          <a:bodyPr/>
          <a:lstStyle/>
          <a:p>
            <a:pPr marL="185738" indent="-185738">
              <a:spcBef>
                <a:spcPts val="0"/>
              </a:spcBef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Maximální výše dotace na výměnu zdroje tepla a související opatření bude činit: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80 % způsobilých výdajů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případě, že je instalováno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tepelné čerpadlo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automatický kotel na biomasu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nejvýše však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120 tis. Kč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80 % způsobilých výdajů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případě, že je instalován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kotel na biomasu 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 ručním přikládáním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nejvýše však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100 tis. Kč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75 % způsobilých výdajů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 případě, že je instalován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plynový kondenzační kotel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nejvýše však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95 tis. Kč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85738" algn="just">
              <a:spcBef>
                <a:spcPts val="0"/>
              </a:spcBef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případě, že je výměna kotle realizována v tzv. prioritní obci,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možné si zažádat o bonus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7 500 Kč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cs-CZ" sz="1800" dirty="0">
              <a:solidFill>
                <a:srgbClr val="003F7E"/>
              </a:solidFill>
              <a:latin typeface="Arial" charset="0"/>
            </a:endParaRPr>
          </a:p>
          <a:p>
            <a:pPr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sz="2000" b="1" dirty="0"/>
              <a:t> </a:t>
            </a:r>
          </a:p>
          <a:p>
            <a:pPr algn="just">
              <a:spcBef>
                <a:spcPts val="1200"/>
              </a:spcBef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47763"/>
            <a:ext cx="87852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altLang="cs-CZ" sz="2800" b="1">
                <a:solidFill>
                  <a:srgbClr val="003F7E"/>
                </a:solidFill>
                <a:latin typeface="Arial" panose="020B0604020202020204" pitchFamily="34" charset="0"/>
              </a:rPr>
              <a:t>Seznam prioritních měst a obcí v Jihočeském kraji</a:t>
            </a: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11188" y="1693863"/>
            <a:ext cx="78359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Žadatelé z níže uvedených obcí (41) mohou získat bonus k dotaci ve výši 7 500 Kč, pokud si o něj v žádosti požádají: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76945"/>
              </p:ext>
            </p:extLst>
          </p:nvPr>
        </p:nvGraphicFramePr>
        <p:xfrm>
          <a:off x="431006" y="2492375"/>
          <a:ext cx="8424862" cy="3717837"/>
        </p:xfrm>
        <a:graphic>
          <a:graphicData uri="http://schemas.openxmlformats.org/drawingml/2006/table">
            <a:tbl>
              <a:tblPr/>
              <a:tblGrid>
                <a:gridCol w="2196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8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4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 obce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Blatná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Blatná, Chlum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3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České Budějovice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Branišov, České Budějovice, Dobrá Voda u Českých Budějovic, Hůry, Litvínovice, Planá, Roudné, Rudolfov, Vráto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Jindřichův Hradec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Jindřichův Hradec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Milevsko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Božetice, Milevsko, Sepekov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8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Písek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Boudy, Čimelice, Horosedly, Mirotice, Písek, Protivín, Rakovice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Soběslav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Klenovice, Soběslav, Zvěrotice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Strakonice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Katovice, Pracejovice, Strakonice, Štěkeň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37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Bechyně, Dražice, Libějice, Malšice, Planá nad Lužnicí, Radimovice u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Želče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Sezimovo Ústí, Slapy, Tábor, Turovec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90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Týn nad vltavou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Týn nad Vltavou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82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Vodňany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Vodňany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057275"/>
            <a:ext cx="66611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Základní podmínky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2238" y="1628775"/>
            <a:ext cx="8785225" cy="5140325"/>
          </a:xfrm>
        </p:spPr>
        <p:txBody>
          <a:bodyPr/>
          <a:lstStyle/>
          <a:p>
            <a:pPr marL="3429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Oprávněným žadatelem je </a:t>
            </a:r>
            <a:r>
              <a:rPr lang="cs-CZ" sz="18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výhradně fyzická osoba (nepodnikatel).</a:t>
            </a:r>
          </a:p>
          <a:p>
            <a:pPr marL="3429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1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Žadatel musí vlastnit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nebo spoluvlastnit rodinný dům v Jihočeském kraji určený k bydlení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(dle katastru nemovitostí).</a:t>
            </a:r>
          </a:p>
          <a:p>
            <a:pPr marL="3429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Rodinný dům musí být primárně vytápěn kotlem na pevná paliva s ručním přikládáním 1. a 2. emisní třídy dle ČSN EN 303-5 (příp. kotlem starším bez stanovené emisní třídy). </a:t>
            </a:r>
          </a:p>
          <a:p>
            <a:pPr marL="342900" lvl="1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Dotaci lze získat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 v případě, že je rodinný dům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vytápěn dvěma zdroji, kotel na pevná paliva musí být hlavním zdrojem vytápění.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Nemovitost může mít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nejvýše tři samostatné byty a nejvýše dvě nadzemní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jedno podzemní podlaží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podkroví. 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Může se jednat také o bytový dům, v němž jsou nejvýše tři samostatné byty,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dále pak obytná část zemědělské usedlosti, která splňuje definici pro byt. 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Žadatel nemusí mít v předmětné nemovitosti trvalé bydliště.</a:t>
            </a:r>
          </a:p>
          <a:p>
            <a:pPr algn="just">
              <a:spcBef>
                <a:spcPts val="600"/>
              </a:spcBef>
              <a:defRPr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Pro stavby určené např. pro rodinnou rekreaci nebo pro krátkodobé ubytování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(penzion apod.) dotaci získat nelze, a to ani v případě, že zde má žadatel trvalé bydliště.</a:t>
            </a:r>
          </a:p>
          <a:p>
            <a:pPr>
              <a:spcBef>
                <a:spcPts val="0"/>
              </a:spcBef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cs-CZ" sz="180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1258</Words>
  <Application>Microsoft Office PowerPoint</Application>
  <PresentationFormat>Předvádění na obrazovce (4:3)</PresentationFormat>
  <Paragraphs>207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Default Design</vt:lpstr>
      <vt:lpstr>Prezentace aplikace PowerPoint</vt:lpstr>
      <vt:lpstr>Obecné informace</vt:lpstr>
      <vt:lpstr>Prezentace aplikace PowerPoint</vt:lpstr>
      <vt:lpstr>Žádost Jihočeského kraje pro 3. výzvu</vt:lpstr>
      <vt:lpstr>Vyhlášení 3. výzvy v Jihočeském kraji</vt:lpstr>
      <vt:lpstr>Základní podmínky</vt:lpstr>
      <vt:lpstr>Základní podmínky</vt:lpstr>
      <vt:lpstr>Seznam prioritních měst a obcí v Jihočeském kraji</vt:lpstr>
      <vt:lpstr>Základní podmínky</vt:lpstr>
      <vt:lpstr>Podání žádosti</vt:lpstr>
      <vt:lpstr>Průběh administrace</vt:lpstr>
      <vt:lpstr>Dokumenty k podání žádosti</vt:lpstr>
      <vt:lpstr>Doporučená vzorová fotodokumentace</vt:lpstr>
      <vt:lpstr>Uznatelné výdaje</vt:lpstr>
      <vt:lpstr>Dokumenty k vyúčtování žádosti</vt:lpstr>
      <vt:lpstr>Dokumenty k vyúčtování žádosti</vt:lpstr>
      <vt:lpstr>Nejčastější problémy</vt:lpstr>
      <vt:lpstr>Dokumenty a kontakty</vt:lpstr>
      <vt:lpstr>Prezentace aplikace PowerPoint</vt:lpstr>
      <vt:lpstr>Prezentace aplikace PowerPoint</vt:lpstr>
    </vt:vector>
  </TitlesOfParts>
  <Company>KUJC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Bohumír Mach</dc:creator>
  <cp:lastModifiedBy>Kostíková Jana</cp:lastModifiedBy>
  <cp:revision>217</cp:revision>
  <cp:lastPrinted>2019-06-05T07:18:34Z</cp:lastPrinted>
  <dcterms:created xsi:type="dcterms:W3CDTF">2010-02-05T10:36:31Z</dcterms:created>
  <dcterms:modified xsi:type="dcterms:W3CDTF">2019-07-17T07:41:44Z</dcterms:modified>
</cp:coreProperties>
</file>